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"/>
  </p:notesMasterIdLst>
  <p:sldIdLst>
    <p:sldId id="265" r:id="rId2"/>
  </p:sldIdLst>
  <p:sldSz cx="12192000" cy="6858000"/>
  <p:notesSz cx="12192000" cy="6858000"/>
  <p:embeddedFontLst>
    <p:embeddedFont>
      <p:font typeface="SB Sans Text Light" panose="020B0303040504020204" pitchFamily="34" charset="-52"/>
      <p:regular r:id="rId4"/>
      <p:italic r:id="rId5"/>
    </p:embeddedFont>
    <p:embeddedFont>
      <p:font typeface="SB Sans Display" panose="020B0503040504020204" pitchFamily="34" charset="0"/>
      <p:regular r:id="rId6"/>
      <p:bold r:id="rId7"/>
    </p:embeddedFont>
    <p:embeddedFont>
      <p:font typeface="SB Sans Text Semibold" panose="020B0703040504020204" pitchFamily="34" charset="-52"/>
      <p:regular r:id="rId8"/>
      <p:bold r:id="rId9"/>
      <p:italic r:id="rId10"/>
      <p:boldItalic r:id="rId11"/>
    </p:embeddedFont>
    <p:embeddedFont>
      <p:font typeface="SB Sans Text" panose="020B0503040504020204" pitchFamily="34" charset="-52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9FC"/>
    <a:srgbClr val="F2F6F6"/>
    <a:srgbClr val="F5E1E8"/>
    <a:srgbClr val="FFEBF0"/>
    <a:srgbClr val="73D9FB"/>
    <a:srgbClr val="B58CC6"/>
    <a:srgbClr val="D5A6E8"/>
    <a:srgbClr val="ED9A6B"/>
    <a:srgbClr val="DDB8E5"/>
    <a:srgbClr val="E481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5"/>
    <p:restoredTop sz="94694"/>
  </p:normalViewPr>
  <p:slideViewPr>
    <p:cSldViewPr snapToGrid="0">
      <p:cViewPr varScale="1">
        <p:scale>
          <a:sx n="86" d="100"/>
          <a:sy n="86" d="100"/>
        </p:scale>
        <p:origin x="690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font" Target="fonts/font18.fntdata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24" Type="http://schemas.openxmlformats.org/officeDocument/2006/relationships/theme" Target="theme/theme1.xml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viewProps" Target="viewProp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AB1F5-188C-4DF7-9003-C53A49000F7A}" type="datetimeFigureOut">
              <a:rPr lang="ru-RU" smtClean="0"/>
              <a:t>11.08.2025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561A5-56B9-4F9C-ADBB-6D19298EAB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194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9BCC6-144F-E76A-5809-1BEC71332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437AD81C-B74E-7676-B99F-BF58F366AD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AE27E820-6CB5-2A72-D853-DB4DCE8B4A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3F2B2E2-EB70-D89A-60E7-2A6AC16E28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C561A5-56B9-4F9C-ADBB-6D19298EABE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337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C69035-2106-7B47-8645-9CB3FED789E4}" type="datetimeFigureOut">
              <a:rPr lang="ru-RU"/>
              <a:t>11.08.2025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088DCF3-7A81-104C-85C6-E718C39B159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C69035-2106-7B47-8645-9CB3FED789E4}" type="datetimeFigureOut">
              <a:rPr lang="ru-RU"/>
              <a:t>11.08.2025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088DCF3-7A81-104C-85C6-E718C39B159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C69035-2106-7B47-8645-9CB3FED789E4}" type="datetimeFigureOut">
              <a:rPr lang="ru-RU"/>
              <a:t>11.08.2025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088DCF3-7A81-104C-85C6-E718C39B159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00" userDrawn="1">
          <p15:clr>
            <a:srgbClr val="FBAE40"/>
          </p15:clr>
        </p15:guide>
        <p15:guide id="4" pos="302" userDrawn="1">
          <p15:clr>
            <a:srgbClr val="FBAE40"/>
          </p15:clr>
        </p15:guide>
        <p15:guide id="5" pos="7378" userDrawn="1">
          <p15:clr>
            <a:srgbClr val="FBAE40"/>
          </p15:clr>
        </p15:guide>
        <p15:guide id="6" orient="horz" pos="4020" userDrawn="1">
          <p15:clr>
            <a:srgbClr val="FBAE40"/>
          </p15:clr>
        </p15:guide>
        <p15:guide id="7" pos="5654" userDrawn="1">
          <p15:clr>
            <a:srgbClr val="FBAE40"/>
          </p15:clr>
        </p15:guide>
        <p15:guide id="8" pos="2003" userDrawn="1">
          <p15:clr>
            <a:srgbClr val="FBAE40"/>
          </p15:clr>
        </p15:guide>
        <p15:guide id="9" orient="horz" pos="1207" userDrawn="1">
          <p15:clr>
            <a:srgbClr val="FBAE40"/>
          </p15:clr>
        </p15:guide>
        <p15:guide id="10" orient="horz" pos="311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C69035-2106-7B47-8645-9CB3FED789E4}" type="datetimeFigureOut">
              <a:rPr lang="ru-RU"/>
              <a:t>11.08.2025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088DCF3-7A81-104C-85C6-E718C39B159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C69035-2106-7B47-8645-9CB3FED789E4}" type="datetimeFigureOut">
              <a:rPr lang="ru-RU"/>
              <a:t>11.08.2025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088DCF3-7A81-104C-85C6-E718C39B159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C69035-2106-7B47-8645-9CB3FED789E4}" type="datetimeFigureOut">
              <a:rPr lang="ru-RU"/>
              <a:t>11.08.2025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088DCF3-7A81-104C-85C6-E718C39B159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C69035-2106-7B47-8645-9CB3FED789E4}" type="datetimeFigureOut">
              <a:rPr lang="ru-RU"/>
              <a:t>11.08.2025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088DCF3-7A81-104C-85C6-E718C39B159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C69035-2106-7B47-8645-9CB3FED789E4}" type="datetimeFigureOut">
              <a:rPr lang="ru-RU"/>
              <a:t>11.08.2025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088DCF3-7A81-104C-85C6-E718C39B159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C69035-2106-7B47-8645-9CB3FED789E4}" type="datetimeFigureOut">
              <a:rPr lang="ru-RU"/>
              <a:t>11.08.2025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088DCF3-7A81-104C-85C6-E718C39B159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C69035-2106-7B47-8645-9CB3FED789E4}" type="datetimeFigureOut">
              <a:rPr lang="ru-RU"/>
              <a:t>11.08.2025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088DCF3-7A81-104C-85C6-E718C39B159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C69035-2106-7B47-8645-9CB3FED789E4}" type="datetimeFigureOut">
              <a:rPr lang="ru-RU"/>
              <a:t>11.08.2025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088DCF3-7A81-104C-85C6-E718C39B1593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13BD6D7-6417-9438-2143-224C902AE0C9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1674" y="1941551"/>
            <a:ext cx="2901736" cy="1492184"/>
          </a:xfrm>
          <a:prstGeom prst="rect">
            <a:avLst/>
          </a:prstGeom>
        </p:spPr>
      </p:pic>
      <p:sp>
        <p:nvSpPr>
          <p:cNvPr id="159" name="Овал 158">
            <a:extLst>
              <a:ext uri="{FF2B5EF4-FFF2-40B4-BE49-F238E27FC236}">
                <a16:creationId xmlns:a16="http://schemas.microsoft.com/office/drawing/2014/main" id="{44B16F3F-3F36-BCBA-CD35-71A6B4134EF7}"/>
              </a:ext>
            </a:extLst>
          </p:cNvPr>
          <p:cNvSpPr/>
          <p:nvPr/>
        </p:nvSpPr>
        <p:spPr>
          <a:xfrm>
            <a:off x="7192852" y="295408"/>
            <a:ext cx="1909951" cy="1152837"/>
          </a:xfrm>
          <a:prstGeom prst="ellipse">
            <a:avLst/>
          </a:prstGeom>
          <a:gradFill>
            <a:gsLst>
              <a:gs pos="66000">
                <a:srgbClr val="F59D53">
                  <a:alpha val="8029"/>
                </a:srgbClr>
              </a:gs>
              <a:gs pos="24000">
                <a:srgbClr val="CBF5FF"/>
              </a:gs>
              <a:gs pos="100000">
                <a:srgbClr val="F59D53">
                  <a:alpha val="0"/>
                </a:srgb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Заголовок 1">
            <a:extLst>
              <a:ext uri="{FF2B5EF4-FFF2-40B4-BE49-F238E27FC236}">
                <a16:creationId xmlns:a16="http://schemas.microsoft.com/office/drawing/2014/main" id="{32B79F65-9136-1FF1-DE4B-6EC8B443C8FB}"/>
              </a:ext>
            </a:extLst>
          </p:cNvPr>
          <p:cNvSpPr txBox="1">
            <a:spLocks/>
          </p:cNvSpPr>
          <p:nvPr/>
        </p:nvSpPr>
        <p:spPr bwMode="auto">
          <a:xfrm>
            <a:off x="7084087" y="423257"/>
            <a:ext cx="1466706" cy="66540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ru-RU" sz="1400" b="1" dirty="0">
                <a:latin typeface="SB Sans Text Semibold" panose="020B0503040504020204" pitchFamily="34" charset="0"/>
                <a:ea typeface="+mn-ea"/>
                <a:cs typeface="SB Sans Text Semibold" panose="020B0503040504020204" pitchFamily="34" charset="0"/>
              </a:rPr>
              <a:t>И еще…</a:t>
            </a:r>
            <a:r>
              <a:rPr lang="ru-RU" sz="1400" dirty="0">
                <a:latin typeface="SB Sans Text Light" panose="020B0303040504020204" pitchFamily="34" charset="0"/>
                <a:ea typeface="+mn-ea"/>
                <a:cs typeface="SB Sans Text Light" panose="020B0303040504020204" pitchFamily="34" charset="0"/>
              </a:rPr>
              <a:t/>
            </a:r>
            <a:br>
              <a:rPr lang="ru-RU" sz="1400" dirty="0">
                <a:latin typeface="SB Sans Text Light" panose="020B0303040504020204" pitchFamily="34" charset="0"/>
                <a:ea typeface="+mn-ea"/>
                <a:cs typeface="SB Sans Text Light" panose="020B0303040504020204" pitchFamily="34" charset="0"/>
              </a:rPr>
            </a:br>
            <a:r>
              <a:rPr lang="ru-RU" sz="1400" dirty="0">
                <a:latin typeface="SB Sans Text Light" panose="020B0303040504020204" pitchFamily="34" charset="0"/>
                <a:ea typeface="+mn-ea"/>
                <a:cs typeface="SB Sans Text Light" panose="020B0303040504020204" pitchFamily="34" charset="0"/>
              </a:rPr>
              <a:t>Нескучный</a:t>
            </a:r>
            <a:br>
              <a:rPr lang="ru-RU" sz="1400" dirty="0">
                <a:latin typeface="SB Sans Text Light" panose="020B0303040504020204" pitchFamily="34" charset="0"/>
                <a:ea typeface="+mn-ea"/>
                <a:cs typeface="SB Sans Text Light" panose="020B0303040504020204" pitchFamily="34" charset="0"/>
              </a:rPr>
            </a:br>
            <a:r>
              <a:rPr lang="ru-RU" sz="1400" dirty="0">
                <a:latin typeface="SB Sans Text Light" panose="020B0303040504020204" pitchFamily="34" charset="0"/>
                <a:ea typeface="+mn-ea"/>
                <a:cs typeface="SB Sans Text Light" panose="020B0303040504020204" pitchFamily="34" charset="0"/>
              </a:rPr>
              <a:t>дизайн карт</a:t>
            </a:r>
            <a:br>
              <a:rPr lang="ru-RU" sz="1400" dirty="0">
                <a:latin typeface="SB Sans Text Light" panose="020B0303040504020204" pitchFamily="34" charset="0"/>
                <a:ea typeface="+mn-ea"/>
                <a:cs typeface="SB Sans Text Light" panose="020B0303040504020204" pitchFamily="34" charset="0"/>
              </a:rPr>
            </a:br>
            <a:r>
              <a:rPr lang="ru-RU" sz="1400" dirty="0">
                <a:latin typeface="SB Sans Text Light" panose="020B0303040504020204" pitchFamily="34" charset="0"/>
                <a:ea typeface="+mn-ea"/>
                <a:cs typeface="SB Sans Text Light" panose="020B0303040504020204" pitchFamily="34" charset="0"/>
              </a:rPr>
              <a:t>и стикеров</a:t>
            </a:r>
            <a:endParaRPr lang="ru-RU" sz="1400" dirty="0">
              <a:latin typeface="SB Sans Text Light" panose="020B0303040504020204" pitchFamily="34" charset="0"/>
              <a:cs typeface="SB Sans Text Light" panose="020B0303040504020204" pitchFamily="34" charset="0"/>
            </a:endParaRPr>
          </a:p>
        </p:txBody>
      </p:sp>
      <p:pic>
        <p:nvPicPr>
          <p:cNvPr id="149" name="Рисунок 148">
            <a:extLst>
              <a:ext uri="{FF2B5EF4-FFF2-40B4-BE49-F238E27FC236}">
                <a16:creationId xmlns:a16="http://schemas.microsoft.com/office/drawing/2014/main" id="{C0AFCD56-AC4B-1FCC-E284-C02AA220CD3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44" t="2088" r="1144"/>
          <a:stretch/>
        </p:blipFill>
        <p:spPr bwMode="auto">
          <a:xfrm rot="21360926">
            <a:off x="6481285" y="431856"/>
            <a:ext cx="5290199" cy="6225870"/>
          </a:xfrm>
          <a:prstGeom prst="rect">
            <a:avLst/>
          </a:prstGeom>
        </p:spPr>
      </p:pic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4BAC821B-EB53-235F-5E6B-2C60E468DC72}"/>
              </a:ext>
            </a:extLst>
          </p:cNvPr>
          <p:cNvGrpSpPr/>
          <p:nvPr/>
        </p:nvGrpSpPr>
        <p:grpSpPr>
          <a:xfrm>
            <a:off x="415937" y="1836564"/>
            <a:ext cx="6918708" cy="3130143"/>
            <a:chOff x="458891" y="2198045"/>
            <a:chExt cx="6918708" cy="3130143"/>
          </a:xfrm>
        </p:grpSpPr>
        <p:sp>
          <p:nvSpPr>
            <p:cNvPr id="140" name="Скругленный прямоугольник 139">
              <a:extLst>
                <a:ext uri="{FF2B5EF4-FFF2-40B4-BE49-F238E27FC236}">
                  <a16:creationId xmlns:a16="http://schemas.microsoft.com/office/drawing/2014/main" id="{5DC66D8D-4F47-6450-E32A-EDB34AD24B16}"/>
                </a:ext>
              </a:extLst>
            </p:cNvPr>
            <p:cNvSpPr/>
            <p:nvPr/>
          </p:nvSpPr>
          <p:spPr bwMode="auto">
            <a:xfrm>
              <a:off x="847946" y="2198045"/>
              <a:ext cx="6529653" cy="3130143"/>
            </a:xfrm>
            <a:prstGeom prst="roundRect">
              <a:avLst>
                <a:gd name="adj" fmla="val 5978"/>
              </a:avLst>
            </a:prstGeom>
            <a:gradFill>
              <a:gsLst>
                <a:gs pos="0">
                  <a:schemeClr val="bg1"/>
                </a:gs>
                <a:gs pos="100000">
                  <a:srgbClr val="E5F6FF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72000" rIns="0" bIns="540000" numCol="2" rtlCol="0" anchor="t" anchorCtr="0"/>
            <a:lstStyle/>
            <a:p>
              <a:pPr>
                <a:spcAft>
                  <a:spcPts val="1000"/>
                </a:spcAft>
                <a:defRPr/>
              </a:pPr>
              <a: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ea typeface="+mn-ea"/>
                  <a:cs typeface="SB Sans Text Light" panose="020B0303040504020204" pitchFamily="34" charset="0"/>
                </a:rPr>
                <a:t>Кешбэк до 10% на всё</a:t>
              </a:r>
              <a:endParaRPr lang="en-US" sz="1500" b="1" dirty="0">
                <a:solidFill>
                  <a:srgbClr val="004048"/>
                </a:solidFill>
                <a:latin typeface="SB Sans Text Light" panose="020B0303040504020204" pitchFamily="34" charset="0"/>
                <a:cs typeface="SB Sans Text Light" panose="020B0303040504020204" pitchFamily="34" charset="0"/>
              </a:endParaRPr>
            </a:p>
            <a:p>
              <a:pPr>
                <a:spcAft>
                  <a:spcPts val="1000"/>
                </a:spcAft>
                <a:defRPr/>
              </a:pPr>
              <a: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ea typeface="+mn-ea"/>
                  <a:cs typeface="SB Sans Text Light" panose="020B0303040504020204" pitchFamily="34" charset="0"/>
                </a:rPr>
                <a:t>Копи со ставкой</a:t>
              </a:r>
              <a:r>
                <a:rPr lang="en-US" sz="1500" dirty="0">
                  <a:solidFill>
                    <a:srgbClr val="004048"/>
                  </a:solidFill>
                  <a:latin typeface="SB Sans Text Light" panose="020B0303040504020204" pitchFamily="34" charset="0"/>
                  <a:ea typeface="+mn-ea"/>
                  <a:cs typeface="SB Sans Text Light" panose="020B0303040504020204" pitchFamily="34" charset="0"/>
                </a:rPr>
                <a:t> </a:t>
              </a:r>
              <a: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ea typeface="+mn-ea"/>
                  <a:cs typeface="SB Sans Text Light" panose="020B0303040504020204" pitchFamily="34" charset="0"/>
                </a:rPr>
                <a:t>до 12%</a:t>
              </a:r>
              <a:b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ea typeface="+mn-ea"/>
                  <a:cs typeface="SB Sans Text Light" panose="020B0303040504020204" pitchFamily="34" charset="0"/>
                </a:rPr>
              </a:br>
              <a: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ea typeface="+mn-ea"/>
                  <a:cs typeface="SB Sans Text Light" panose="020B0303040504020204" pitchFamily="34" charset="0"/>
                </a:rPr>
                <a:t>годовых</a:t>
              </a:r>
              <a:endParaRPr lang="en-US" sz="1500" b="1" dirty="0">
                <a:solidFill>
                  <a:srgbClr val="004048"/>
                </a:solidFill>
                <a:latin typeface="SB Sans Text Light" panose="020B0303040504020204" pitchFamily="34" charset="0"/>
                <a:cs typeface="SB Sans Text Light" panose="020B0303040504020204" pitchFamily="34" charset="0"/>
              </a:endParaRPr>
            </a:p>
            <a:p>
              <a:pPr>
                <a:spcAft>
                  <a:spcPts val="1000"/>
                </a:spcAft>
                <a:defRPr/>
              </a:pPr>
              <a: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Контроль трат и установка лимитов</a:t>
              </a:r>
              <a:endParaRPr lang="en-US" sz="1500" dirty="0">
                <a:solidFill>
                  <a:srgbClr val="004048"/>
                </a:solidFill>
                <a:latin typeface="SB Sans Text Light" panose="020B0303040504020204" pitchFamily="34" charset="0"/>
                <a:cs typeface="SB Sans Text Light" panose="020B0303040504020204" pitchFamily="34" charset="0"/>
              </a:endParaRPr>
            </a:p>
            <a:p>
              <a:pPr>
                <a:spcAft>
                  <a:spcPts val="1000"/>
                </a:spcAft>
                <a:defRPr/>
              </a:pPr>
              <a: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Комиксы и курсы по </a:t>
              </a:r>
              <a:r>
                <a:rPr lang="ru-RU" sz="1500" dirty="0" err="1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Фин</a:t>
              </a:r>
              <a: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-грамотности в </a:t>
              </a:r>
              <a:r>
                <a:rPr lang="en-US" sz="1500" dirty="0" err="1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Sberkids</a:t>
              </a:r>
              <a:endParaRPr lang="ru-RU" sz="1500" dirty="0">
                <a:solidFill>
                  <a:srgbClr val="004048"/>
                </a:solidFill>
                <a:latin typeface="SB Sans Text Light" panose="020B0303040504020204" pitchFamily="34" charset="0"/>
                <a:cs typeface="SB Sans Text Light" panose="020B0303040504020204" pitchFamily="34" charset="0"/>
              </a:endParaRPr>
            </a:p>
            <a:p>
              <a:pPr>
                <a:spcAft>
                  <a:spcPts val="1000"/>
                </a:spcAft>
                <a:defRPr/>
              </a:pPr>
              <a:endParaRPr lang="ru-RU" sz="1600" dirty="0">
                <a:solidFill>
                  <a:srgbClr val="004048"/>
                </a:solidFill>
                <a:latin typeface="SB Sans Text Light" panose="020B0303040504020204" pitchFamily="34" charset="0"/>
                <a:ea typeface="+mn-ea"/>
                <a:cs typeface="SB Sans Text Light" panose="020B0303040504020204" pitchFamily="34" charset="0"/>
              </a:endParaRPr>
            </a:p>
            <a:p>
              <a:pPr>
                <a:spcAft>
                  <a:spcPts val="1000"/>
                </a:spcAft>
                <a:defRPr/>
              </a:pPr>
              <a:r>
                <a:rPr lang="ru-RU" sz="1500" dirty="0" smtClean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Оплата питания в школах</a:t>
              </a:r>
            </a:p>
            <a:p>
              <a:pPr>
                <a:spcAft>
                  <a:spcPts val="1000"/>
                </a:spcAft>
                <a:defRPr/>
              </a:pPr>
              <a:r>
                <a:rPr lang="ru-RU" sz="1500" dirty="0" smtClean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Оплата </a:t>
              </a:r>
              <a: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проезда</a:t>
              </a:r>
              <a:b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</a:br>
              <a: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в транспорте картой</a:t>
              </a:r>
            </a:p>
            <a:p>
              <a:pPr>
                <a:spcAft>
                  <a:spcPts val="1000"/>
                </a:spcAft>
                <a:defRPr/>
              </a:pPr>
              <a: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Покупки по </a:t>
              </a:r>
              <a:r>
                <a:rPr lang="en" sz="1500" dirty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QR-</a:t>
              </a:r>
              <a: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коду</a:t>
              </a:r>
              <a:b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</a:br>
              <a:r>
                <a:rPr lang="ru-RU" sz="1500" dirty="0">
                  <a:solidFill>
                    <a:srgbClr val="004048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и платежному стикеру</a:t>
              </a:r>
            </a:p>
          </p:txBody>
        </p:sp>
        <p:pic>
          <p:nvPicPr>
            <p:cNvPr id="50" name="Рисунок 49">
              <a:extLst>
                <a:ext uri="{FF2B5EF4-FFF2-40B4-BE49-F238E27FC236}">
                  <a16:creationId xmlns:a16="http://schemas.microsoft.com/office/drawing/2014/main" id="{DA97132D-A465-56FB-A554-125041B9E5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/>
          </p:blipFill>
          <p:spPr bwMode="auto">
            <a:xfrm>
              <a:off x="458891" y="2633832"/>
              <a:ext cx="285531" cy="285531"/>
            </a:xfrm>
            <a:prstGeom prst="rect">
              <a:avLst/>
            </a:prstGeom>
          </p:spPr>
        </p:pic>
        <p:pic>
          <p:nvPicPr>
            <p:cNvPr id="51" name="Рисунок 50">
              <a:extLst>
                <a:ext uri="{FF2B5EF4-FFF2-40B4-BE49-F238E27FC236}">
                  <a16:creationId xmlns:a16="http://schemas.microsoft.com/office/drawing/2014/main" id="{857CE000-0B59-7876-049F-03D9B1FE9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/>
          </p:blipFill>
          <p:spPr bwMode="auto">
            <a:xfrm>
              <a:off x="458891" y="3221702"/>
              <a:ext cx="285531" cy="285531"/>
            </a:xfrm>
            <a:prstGeom prst="rect">
              <a:avLst/>
            </a:prstGeom>
          </p:spPr>
        </p:pic>
        <p:pic>
          <p:nvPicPr>
            <p:cNvPr id="52" name="Рисунок 51">
              <a:extLst>
                <a:ext uri="{FF2B5EF4-FFF2-40B4-BE49-F238E27FC236}">
                  <a16:creationId xmlns:a16="http://schemas.microsoft.com/office/drawing/2014/main" id="{FF9F4BBE-4C6B-E2C7-AE35-1AB3867E9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/>
          </p:blipFill>
          <p:spPr bwMode="auto">
            <a:xfrm>
              <a:off x="458891" y="3809572"/>
              <a:ext cx="285531" cy="285531"/>
            </a:xfrm>
            <a:prstGeom prst="rect">
              <a:avLst/>
            </a:prstGeom>
          </p:spPr>
        </p:pic>
        <p:pic>
          <p:nvPicPr>
            <p:cNvPr id="53" name="Рисунок 52">
              <a:extLst>
                <a:ext uri="{FF2B5EF4-FFF2-40B4-BE49-F238E27FC236}">
                  <a16:creationId xmlns:a16="http://schemas.microsoft.com/office/drawing/2014/main" id="{921DE04B-3630-59FD-8635-7399FCA41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/>
          </p:blipFill>
          <p:spPr bwMode="auto">
            <a:xfrm>
              <a:off x="458891" y="2270289"/>
              <a:ext cx="285531" cy="285531"/>
            </a:xfrm>
            <a:prstGeom prst="rect">
              <a:avLst/>
            </a:prstGeom>
          </p:spPr>
        </p:pic>
        <p:pic>
          <p:nvPicPr>
            <p:cNvPr id="62" name="Рисунок 61">
              <a:extLst>
                <a:ext uri="{FF2B5EF4-FFF2-40B4-BE49-F238E27FC236}">
                  <a16:creationId xmlns:a16="http://schemas.microsoft.com/office/drawing/2014/main" id="{75AEAFAC-82AD-85C8-79E4-1DF3FC2550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/>
          </p:blipFill>
          <p:spPr bwMode="auto">
            <a:xfrm>
              <a:off x="3658984" y="2633832"/>
              <a:ext cx="285531" cy="285531"/>
            </a:xfrm>
            <a:prstGeom prst="rect">
              <a:avLst/>
            </a:prstGeom>
          </p:spPr>
        </p:pic>
        <p:pic>
          <p:nvPicPr>
            <p:cNvPr id="63" name="Рисунок 62">
              <a:extLst>
                <a:ext uri="{FF2B5EF4-FFF2-40B4-BE49-F238E27FC236}">
                  <a16:creationId xmlns:a16="http://schemas.microsoft.com/office/drawing/2014/main" id="{69C6AE99-062B-5A16-BF37-6321D1737BC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/>
          </p:blipFill>
          <p:spPr bwMode="auto">
            <a:xfrm>
              <a:off x="3645244" y="3224262"/>
              <a:ext cx="285531" cy="285531"/>
            </a:xfrm>
            <a:prstGeom prst="rect">
              <a:avLst/>
            </a:prstGeom>
          </p:spPr>
        </p:pic>
        <p:pic>
          <p:nvPicPr>
            <p:cNvPr id="65" name="Рисунок 64">
              <a:extLst>
                <a:ext uri="{FF2B5EF4-FFF2-40B4-BE49-F238E27FC236}">
                  <a16:creationId xmlns:a16="http://schemas.microsoft.com/office/drawing/2014/main" id="{A8D444B9-499C-A2AC-F1AB-B451189C02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/>
          </p:blipFill>
          <p:spPr bwMode="auto">
            <a:xfrm>
              <a:off x="3658984" y="2269668"/>
              <a:ext cx="285531" cy="285531"/>
            </a:xfrm>
            <a:prstGeom prst="rect">
              <a:avLst/>
            </a:prstGeom>
          </p:spPr>
        </p:pic>
      </p:grpSp>
      <p:sp>
        <p:nvSpPr>
          <p:cNvPr id="148" name="Скругленный прямоугольник 147">
            <a:extLst>
              <a:ext uri="{FF2B5EF4-FFF2-40B4-BE49-F238E27FC236}">
                <a16:creationId xmlns:a16="http://schemas.microsoft.com/office/drawing/2014/main" id="{39FD7D22-FBDF-118D-2B70-60877D34148B}"/>
              </a:ext>
            </a:extLst>
          </p:cNvPr>
          <p:cNvSpPr/>
          <p:nvPr/>
        </p:nvSpPr>
        <p:spPr bwMode="auto">
          <a:xfrm>
            <a:off x="0" y="4484959"/>
            <a:ext cx="12192000" cy="2398183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bg1"/>
              </a:gs>
              <a:gs pos="56000">
                <a:srgbClr val="FFEBF0"/>
              </a:gs>
            </a:gsLst>
            <a:lin ang="1920000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>
              <a:defRPr/>
            </a:pPr>
            <a:endParaRPr lang="ru-RU" b="1" dirty="0">
              <a:solidFill>
                <a:schemeClr val="tx1"/>
              </a:solidFill>
              <a:latin typeface="SB Sans Text Semibold" panose="020B0503040504020204" pitchFamily="34" charset="0"/>
              <a:cs typeface="SB Sans Text Semibold" panose="020B0503040504020204" pitchFamily="34" charset="0"/>
            </a:endParaRP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6733D399-90DB-72ED-B7A6-8DE4C1A29A7A}"/>
              </a:ext>
            </a:extLst>
          </p:cNvPr>
          <p:cNvSpPr/>
          <p:nvPr/>
        </p:nvSpPr>
        <p:spPr>
          <a:xfrm>
            <a:off x="3801749" y="4945573"/>
            <a:ext cx="7910826" cy="1459978"/>
          </a:xfrm>
          <a:prstGeom prst="roundRect">
            <a:avLst>
              <a:gd name="adj" fmla="val 9050"/>
            </a:avLst>
          </a:prstGeom>
          <a:gradFill>
            <a:gsLst>
              <a:gs pos="20000">
                <a:schemeClr val="bg1">
                  <a:alpha val="59121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1738AB-A319-4028-67BF-3DD916504DC0}"/>
              </a:ext>
            </a:extLst>
          </p:cNvPr>
          <p:cNvSpPr>
            <a:spLocks noGrp="1"/>
          </p:cNvSpPr>
          <p:nvPr>
            <p:ph type="title" idx="4294967295"/>
          </p:nvPr>
        </p:nvSpPr>
        <p:spPr bwMode="auto">
          <a:xfrm>
            <a:off x="479425" y="389648"/>
            <a:ext cx="6344283" cy="835569"/>
          </a:xfrm>
        </p:spPr>
        <p:txBody>
          <a:bodyPr lIns="0" tIns="0" rIns="0" bIns="0" anchor="t">
            <a:noAutofit/>
          </a:bodyPr>
          <a:lstStyle/>
          <a:p>
            <a:pPr algn="l">
              <a:defRPr/>
            </a:pPr>
            <a:r>
              <a:rPr lang="ru-RU" sz="4800" b="1" dirty="0">
                <a:latin typeface="SB Sans Display" panose="020B0503040504020204" pitchFamily="34" charset="0"/>
                <a:cs typeface="SB Sans Display" panose="020B0503040504020204" pitchFamily="34" charset="0"/>
              </a:rPr>
              <a:t>Детская </a:t>
            </a:r>
            <a:r>
              <a:rPr lang="ru-RU" sz="4800" b="1" dirty="0" err="1">
                <a:latin typeface="SB Sans Display" panose="020B0503040504020204" pitchFamily="34" charset="0"/>
                <a:cs typeface="SB Sans Display" panose="020B0503040504020204" pitchFamily="34" charset="0"/>
              </a:rPr>
              <a:t>СберКарта</a:t>
            </a:r>
            <a:endParaRPr sz="4800" b="1" dirty="0">
              <a:latin typeface="SB Sans Display" panose="020B0503040504020204" pitchFamily="34" charset="0"/>
              <a:cs typeface="SB Sans Display" panose="020B0503040504020204" pitchFamily="34" charset="0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B02FEB88-2302-7191-4390-619A2EACFBCB}"/>
              </a:ext>
            </a:extLst>
          </p:cNvPr>
          <p:cNvSpPr txBox="1"/>
          <p:nvPr/>
        </p:nvSpPr>
        <p:spPr>
          <a:xfrm>
            <a:off x="3997562" y="5071141"/>
            <a:ext cx="1736004" cy="58477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ru-RU" sz="2000" b="1" dirty="0">
                <a:latin typeface="SB Sans Text" panose="020B0503040504020204" pitchFamily="34" charset="0"/>
                <a:cs typeface="SB Sans Text" panose="020B0503040504020204" pitchFamily="34" charset="0"/>
              </a:rPr>
              <a:t>Учись</a:t>
            </a:r>
            <a:br>
              <a:rPr lang="ru-RU" sz="2000" b="1" dirty="0">
                <a:latin typeface="SB Sans Text" panose="020B0503040504020204" pitchFamily="34" charset="0"/>
                <a:cs typeface="SB Sans Text" panose="020B0503040504020204" pitchFamily="34" charset="0"/>
              </a:rPr>
            </a:br>
            <a:r>
              <a:rPr lang="ru-RU" b="1" dirty="0">
                <a:latin typeface="SB Sans Text" panose="020B0503040504020204" pitchFamily="34" charset="0"/>
                <a:cs typeface="SB Sans Text" panose="020B0503040504020204" pitchFamily="34" charset="0"/>
              </a:rPr>
              <a:t>со скидкой</a:t>
            </a:r>
            <a:endParaRPr lang="ru-RU" b="1" dirty="0">
              <a:solidFill>
                <a:srgbClr val="ED9A6B"/>
              </a:solidFill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  <p:sp>
        <p:nvSpPr>
          <p:cNvPr id="205" name="Заголовок 1">
            <a:extLst>
              <a:ext uri="{FF2B5EF4-FFF2-40B4-BE49-F238E27FC236}">
                <a16:creationId xmlns:a16="http://schemas.microsoft.com/office/drawing/2014/main" id="{8104E859-E529-3DC1-4219-7DAB284ED451}"/>
              </a:ext>
            </a:extLst>
          </p:cNvPr>
          <p:cNvSpPr txBox="1">
            <a:spLocks/>
          </p:cNvSpPr>
          <p:nvPr/>
        </p:nvSpPr>
        <p:spPr bwMode="auto">
          <a:xfrm>
            <a:off x="458891" y="1119099"/>
            <a:ext cx="7375098" cy="4222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ru-RU" sz="1700" dirty="0">
                <a:solidFill>
                  <a:srgbClr val="00626F"/>
                </a:solidFill>
                <a:latin typeface="SB Sans Text Light" panose="020B0303040504020204" pitchFamily="34" charset="0"/>
                <a:cs typeface="SB Sans Text Light" panose="020B0303040504020204" pitchFamily="34" charset="0"/>
              </a:rPr>
              <a:t>Прокачивайте финансовую грамотность детей </a:t>
            </a:r>
            <a:r>
              <a:rPr lang="ru-RU" sz="1700" b="1" dirty="0">
                <a:solidFill>
                  <a:srgbClr val="00626F"/>
                </a:solidFill>
                <a:latin typeface="SB Sans Text Semibold" panose="020B0503040504020204" pitchFamily="34" charset="0"/>
                <a:cs typeface="SB Sans Text Semibold" panose="020B0503040504020204" pitchFamily="34" charset="0"/>
              </a:rPr>
              <a:t>с 6 лет!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35F5B6D9-0711-95C8-F780-66B2CB28C0F4}"/>
              </a:ext>
            </a:extLst>
          </p:cNvPr>
          <p:cNvGrpSpPr/>
          <p:nvPr/>
        </p:nvGrpSpPr>
        <p:grpSpPr>
          <a:xfrm>
            <a:off x="5593749" y="4645435"/>
            <a:ext cx="2986720" cy="1748036"/>
            <a:chOff x="2393800" y="4689070"/>
            <a:chExt cx="2986720" cy="1748036"/>
          </a:xfrm>
        </p:grpSpPr>
        <p:sp>
          <p:nvSpPr>
            <p:cNvPr id="19" name="Скругленный прямоугольник 18">
              <a:extLst>
                <a:ext uri="{FF2B5EF4-FFF2-40B4-BE49-F238E27FC236}">
                  <a16:creationId xmlns:a16="http://schemas.microsoft.com/office/drawing/2014/main" id="{8D3CD642-C9C9-BF11-C8E6-013C9004365E}"/>
                </a:ext>
              </a:extLst>
            </p:cNvPr>
            <p:cNvSpPr/>
            <p:nvPr/>
          </p:nvSpPr>
          <p:spPr>
            <a:xfrm>
              <a:off x="2393800" y="4689070"/>
              <a:ext cx="1245067" cy="924346"/>
            </a:xfrm>
            <a:prstGeom prst="roundRect">
              <a:avLst>
                <a:gd name="adj" fmla="val 17777"/>
              </a:avLst>
            </a:prstGeom>
            <a:gradFill>
              <a:gsLst>
                <a:gs pos="65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0" bIns="0" rtlCol="0" anchor="t" anchorCtr="0"/>
            <a:lstStyle/>
            <a:p>
              <a:r>
                <a:rPr lang="ru-RU" sz="1200" dirty="0">
                  <a:solidFill>
                    <a:srgbClr val="E34F6D"/>
                  </a:solidFill>
                  <a:latin typeface="SB Sans Text" panose="020B0503040504020204" pitchFamily="34" charset="0"/>
                  <a:cs typeface="SB Sans Text" panose="020B0503040504020204" pitchFamily="34" charset="0"/>
                </a:rPr>
                <a:t>С 1 класса</a:t>
              </a:r>
            </a:p>
          </p:txBody>
        </p:sp>
        <p:sp>
          <p:nvSpPr>
            <p:cNvPr id="20" name="Треугольник 19">
              <a:extLst>
                <a:ext uri="{FF2B5EF4-FFF2-40B4-BE49-F238E27FC236}">
                  <a16:creationId xmlns:a16="http://schemas.microsoft.com/office/drawing/2014/main" id="{94961FF2-AF8D-2168-DDA1-861112A05176}"/>
                </a:ext>
              </a:extLst>
            </p:cNvPr>
            <p:cNvSpPr/>
            <p:nvPr/>
          </p:nvSpPr>
          <p:spPr>
            <a:xfrm>
              <a:off x="3296577" y="4746041"/>
              <a:ext cx="653159" cy="641119"/>
            </a:xfrm>
            <a:prstGeom prst="triangle">
              <a:avLst>
                <a:gd name="adj" fmla="val 47087"/>
              </a:avLst>
            </a:prstGeom>
            <a:gradFill>
              <a:gsLst>
                <a:gs pos="65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ctr"/>
            <a:lstStyle/>
            <a:p>
              <a:pPr algn="ctr"/>
              <a:endParaRPr lang="ru-RU"/>
            </a:p>
          </p:txBody>
        </p:sp>
        <p:sp>
          <p:nvSpPr>
            <p:cNvPr id="21" name="Скругленный прямоугольник 20">
              <a:extLst>
                <a:ext uri="{FF2B5EF4-FFF2-40B4-BE49-F238E27FC236}">
                  <a16:creationId xmlns:a16="http://schemas.microsoft.com/office/drawing/2014/main" id="{F40B1080-5A6A-EB45-67A3-7D72CCD6AF2C}"/>
                </a:ext>
              </a:extLst>
            </p:cNvPr>
            <p:cNvSpPr/>
            <p:nvPr/>
          </p:nvSpPr>
          <p:spPr>
            <a:xfrm>
              <a:off x="2393801" y="4977128"/>
              <a:ext cx="2240239" cy="1459978"/>
            </a:xfrm>
            <a:prstGeom prst="roundRect">
              <a:avLst>
                <a:gd name="adj" fmla="val 10449"/>
              </a:avLst>
            </a:prstGeom>
            <a:gradFill>
              <a:gsLst>
                <a:gs pos="20000">
                  <a:srgbClr val="D2A4DE">
                    <a:alpha val="76629"/>
                  </a:srgbClr>
                </a:gs>
                <a:gs pos="85000">
                  <a:srgbClr val="FCC7DD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08000" bIns="0" rtlCol="0" anchor="t" anchorCtr="0"/>
            <a:lstStyle/>
            <a:p>
              <a:pPr>
                <a:spcAft>
                  <a:spcPts val="600"/>
                </a:spcAft>
              </a:pPr>
              <a:r>
                <a:rPr lang="ru-RU" sz="1600" b="1" dirty="0" err="1">
                  <a:solidFill>
                    <a:schemeClr val="tx1"/>
                  </a:solidFill>
                  <a:latin typeface="SB Sans Text" panose="020B0503040504020204" pitchFamily="34" charset="0"/>
                  <a:cs typeface="SB Sans Text" panose="020B0503040504020204" pitchFamily="34" charset="0"/>
                </a:rPr>
                <a:t>Алгоритмика</a:t>
              </a:r>
              <a:endParaRPr lang="ru-RU" sz="1600" b="1" dirty="0">
                <a:solidFill>
                  <a:schemeClr val="tx1"/>
                </a:solidFill>
                <a:latin typeface="SB Sans Text" panose="020B0503040504020204" pitchFamily="34" charset="0"/>
                <a:cs typeface="SB Sans Text" panose="020B0503040504020204" pitchFamily="34" charset="0"/>
              </a:endParaRPr>
            </a:p>
            <a:p>
              <a: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Скидка на обучение и </a:t>
              </a:r>
              <a:r>
                <a:rPr lang="ru-RU" sz="11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Бесплатный мини-курс </a:t>
              </a:r>
              <a: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программирования</a:t>
              </a:r>
              <a:b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</a:br>
              <a: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для детей</a:t>
              </a:r>
              <a:endParaRPr lang="ru-RU" sz="1000" b="1" dirty="0">
                <a:solidFill>
                  <a:schemeClr val="tx1"/>
                </a:solidFill>
                <a:latin typeface="SB Sans Text Light" panose="020B0303040504020204" pitchFamily="34" charset="0"/>
                <a:cs typeface="SB Sans Text Light" panose="020B0303040504020204" pitchFamily="34" charset="0"/>
              </a:endParaRPr>
            </a:p>
            <a:p>
              <a:r>
                <a:rPr lang="ru-RU" sz="1200" b="1" dirty="0">
                  <a:solidFill>
                    <a:schemeClr val="tx1"/>
                  </a:solidFill>
                  <a:latin typeface="SB Sans Text" panose="020B0503040504020204" pitchFamily="34" charset="0"/>
                  <a:cs typeface="SB Sans Text" panose="020B0503040504020204" pitchFamily="34" charset="0"/>
                </a:rPr>
                <a:t>Промокод:</a:t>
              </a:r>
            </a:p>
          </p:txBody>
        </p:sp>
        <p:sp>
          <p:nvSpPr>
            <p:cNvPr id="22" name="Скругленный прямоугольник 21">
              <a:extLst>
                <a:ext uri="{FF2B5EF4-FFF2-40B4-BE49-F238E27FC236}">
                  <a16:creationId xmlns:a16="http://schemas.microsoft.com/office/drawing/2014/main" id="{8B92F153-8415-EEF5-5779-48EB80093040}"/>
                </a:ext>
              </a:extLst>
            </p:cNvPr>
            <p:cNvSpPr/>
            <p:nvPr/>
          </p:nvSpPr>
          <p:spPr>
            <a:xfrm>
              <a:off x="4227438" y="5130576"/>
              <a:ext cx="1153082" cy="1153082"/>
            </a:xfrm>
            <a:prstGeom prst="roundRect">
              <a:avLst>
                <a:gd name="adj" fmla="val 7633"/>
              </a:avLst>
            </a:prstGeom>
            <a:solidFill>
              <a:srgbClr val="F4F9FC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Скругленный прямоугольник 35">
              <a:extLst>
                <a:ext uri="{FF2B5EF4-FFF2-40B4-BE49-F238E27FC236}">
                  <a16:creationId xmlns:a16="http://schemas.microsoft.com/office/drawing/2014/main" id="{B5508554-69A8-E5B9-A057-2436D7B8070D}"/>
                </a:ext>
              </a:extLst>
            </p:cNvPr>
            <p:cNvSpPr/>
            <p:nvPr/>
          </p:nvSpPr>
          <p:spPr>
            <a:xfrm>
              <a:off x="4312604" y="5219189"/>
              <a:ext cx="975545" cy="975545"/>
            </a:xfrm>
            <a:prstGeom prst="roundRect">
              <a:avLst>
                <a:gd name="adj" fmla="val 2562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ctr"/>
            <a:lstStyle/>
            <a:p>
              <a:pPr algn="ctr"/>
              <a:r>
                <a:rPr lang="en-US" b="1" dirty="0">
                  <a:solidFill>
                    <a:srgbClr val="D5A6E8"/>
                  </a:solidFill>
                  <a:latin typeface="SB Sans Text" panose="020B0503040504020204" pitchFamily="34" charset="0"/>
                  <a:cs typeface="SB Sans Text" panose="020B0503040504020204" pitchFamily="34" charset="0"/>
                </a:rPr>
                <a:t>QR</a:t>
              </a:r>
              <a:endParaRPr lang="ru-RU" b="1" dirty="0">
                <a:solidFill>
                  <a:srgbClr val="D5A6E8"/>
                </a:solidFill>
                <a:latin typeface="SB Sans Text" panose="020B0503040504020204" pitchFamily="34" charset="0"/>
                <a:cs typeface="SB Sans Text" panose="020B0503040504020204" pitchFamily="34" charset="0"/>
              </a:endParaRPr>
            </a:p>
          </p:txBody>
        </p:sp>
      </p:grp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112DCFB0-77C1-BA0F-E613-B709B6224850}"/>
              </a:ext>
            </a:extLst>
          </p:cNvPr>
          <p:cNvGrpSpPr/>
          <p:nvPr/>
        </p:nvGrpSpPr>
        <p:grpSpPr>
          <a:xfrm>
            <a:off x="8712937" y="4645435"/>
            <a:ext cx="3146773" cy="1748036"/>
            <a:chOff x="2393800" y="4689070"/>
            <a:chExt cx="3146773" cy="1748036"/>
          </a:xfrm>
        </p:grpSpPr>
        <p:sp>
          <p:nvSpPr>
            <p:cNvPr id="39" name="Скругленный прямоугольник 38">
              <a:extLst>
                <a:ext uri="{FF2B5EF4-FFF2-40B4-BE49-F238E27FC236}">
                  <a16:creationId xmlns:a16="http://schemas.microsoft.com/office/drawing/2014/main" id="{CAB35BBA-0850-9A00-5203-4ADB3AF62513}"/>
                </a:ext>
              </a:extLst>
            </p:cNvPr>
            <p:cNvSpPr/>
            <p:nvPr/>
          </p:nvSpPr>
          <p:spPr>
            <a:xfrm>
              <a:off x="2393800" y="4689070"/>
              <a:ext cx="1359215" cy="924346"/>
            </a:xfrm>
            <a:prstGeom prst="roundRect">
              <a:avLst>
                <a:gd name="adj" fmla="val 17777"/>
              </a:avLst>
            </a:prstGeom>
            <a:gradFill>
              <a:gsLst>
                <a:gs pos="2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0" bIns="0" rtlCol="0" anchor="t" anchorCtr="0"/>
            <a:lstStyle/>
            <a:p>
              <a:r>
                <a:rPr lang="ru-RU" sz="1200" dirty="0">
                  <a:solidFill>
                    <a:srgbClr val="E34F6D"/>
                  </a:solidFill>
                  <a:latin typeface="SB Sans Text" panose="020B0503040504020204" pitchFamily="34" charset="0"/>
                  <a:cs typeface="SB Sans Text" panose="020B0503040504020204" pitchFamily="34" charset="0"/>
                </a:rPr>
                <a:t>С 1 класса</a:t>
              </a:r>
            </a:p>
          </p:txBody>
        </p:sp>
        <p:sp>
          <p:nvSpPr>
            <p:cNvPr id="40" name="Треугольник 39">
              <a:extLst>
                <a:ext uri="{FF2B5EF4-FFF2-40B4-BE49-F238E27FC236}">
                  <a16:creationId xmlns:a16="http://schemas.microsoft.com/office/drawing/2014/main" id="{0CFD87A5-18FE-ED9D-7B63-DF28413321A3}"/>
                </a:ext>
              </a:extLst>
            </p:cNvPr>
            <p:cNvSpPr/>
            <p:nvPr/>
          </p:nvSpPr>
          <p:spPr>
            <a:xfrm>
              <a:off x="3408575" y="4746041"/>
              <a:ext cx="653159" cy="641119"/>
            </a:xfrm>
            <a:prstGeom prst="triangle">
              <a:avLst>
                <a:gd name="adj" fmla="val 47087"/>
              </a:avLst>
            </a:prstGeom>
            <a:gradFill>
              <a:gsLst>
                <a:gs pos="1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ctr"/>
            <a:lstStyle/>
            <a:p>
              <a:pPr algn="ctr"/>
              <a:endParaRPr lang="ru-RU"/>
            </a:p>
          </p:txBody>
        </p:sp>
        <p:sp>
          <p:nvSpPr>
            <p:cNvPr id="41" name="Скругленный прямоугольник 40">
              <a:extLst>
                <a:ext uri="{FF2B5EF4-FFF2-40B4-BE49-F238E27FC236}">
                  <a16:creationId xmlns:a16="http://schemas.microsoft.com/office/drawing/2014/main" id="{2E8628B1-8A4F-B396-C237-9324600F02AE}"/>
                </a:ext>
              </a:extLst>
            </p:cNvPr>
            <p:cNvSpPr/>
            <p:nvPr/>
          </p:nvSpPr>
          <p:spPr>
            <a:xfrm>
              <a:off x="2393801" y="4977128"/>
              <a:ext cx="3146772" cy="1459978"/>
            </a:xfrm>
            <a:prstGeom prst="roundRect">
              <a:avLst>
                <a:gd name="adj" fmla="val 10449"/>
              </a:avLst>
            </a:prstGeom>
            <a:gradFill>
              <a:gsLst>
                <a:gs pos="20000">
                  <a:srgbClr val="F59D53">
                    <a:alpha val="75686"/>
                  </a:srgbClr>
                </a:gs>
                <a:gs pos="85000">
                  <a:srgbClr val="FCC7DD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08000" bIns="0" rtlCol="0" anchor="t" anchorCtr="0"/>
            <a:lstStyle/>
            <a:p>
              <a:pPr>
                <a:spcAft>
                  <a:spcPts val="600"/>
                </a:spcAft>
              </a:pPr>
              <a:r>
                <a:rPr lang="ru-RU" sz="1600" b="1" dirty="0" err="1">
                  <a:solidFill>
                    <a:schemeClr val="tx1"/>
                  </a:solidFill>
                  <a:latin typeface="SB Sans Text" panose="020B0503040504020204" pitchFamily="34" charset="0"/>
                  <a:cs typeface="SB Sans Text" panose="020B0503040504020204" pitchFamily="34" charset="0"/>
                </a:rPr>
                <a:t>Фоксфорд</a:t>
              </a:r>
              <a:endParaRPr lang="ru-RU" sz="1600" b="1" dirty="0">
                <a:solidFill>
                  <a:schemeClr val="tx1"/>
                </a:solidFill>
                <a:latin typeface="SB Sans Text" panose="020B0503040504020204" pitchFamily="34" charset="0"/>
                <a:cs typeface="SB Sans Text" panose="020B0503040504020204" pitchFamily="34" charset="0"/>
              </a:endParaRPr>
            </a:p>
            <a:p>
              <a: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Курсы</a:t>
              </a:r>
              <a:r>
                <a:rPr lang="en-US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/>
              </a:r>
              <a:br>
                <a:rPr lang="en-US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</a:br>
              <a: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подготовки</a:t>
              </a:r>
              <a:b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</a:br>
              <a: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к ОГЭ и ЕГЭ</a:t>
              </a:r>
              <a:r>
                <a:rPr lang="en-US" sz="10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/>
              </a:r>
              <a:br>
                <a:rPr lang="en-US" sz="10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</a:br>
              <a:r>
                <a:rPr lang="ru-RU" sz="10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/>
              </a:r>
              <a:br>
                <a:rPr lang="ru-RU" sz="10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</a:br>
              <a:r>
                <a:rPr lang="ru-RU" sz="1200" b="1" dirty="0">
                  <a:solidFill>
                    <a:schemeClr val="tx1"/>
                  </a:solidFill>
                  <a:latin typeface="SB Sans Text" panose="020B0503040504020204" pitchFamily="34" charset="0"/>
                  <a:cs typeface="SB Sans Text" panose="020B0503040504020204" pitchFamily="34" charset="0"/>
                </a:rPr>
                <a:t>Промокод:</a:t>
              </a:r>
              <a:endParaRPr lang="en-US" sz="1200" dirty="0">
                <a:solidFill>
                  <a:schemeClr val="tx1"/>
                </a:solidFill>
                <a:latin typeface="SB Sans Text Light" panose="020B0303040504020204" pitchFamily="34" charset="0"/>
                <a:cs typeface="SB Sans Text Light" panose="020B0303040504020204" pitchFamily="34" charset="0"/>
              </a:endParaRPr>
            </a:p>
          </p:txBody>
        </p:sp>
        <p:sp>
          <p:nvSpPr>
            <p:cNvPr id="42" name="Скругленный прямоугольник 41">
              <a:extLst>
                <a:ext uri="{FF2B5EF4-FFF2-40B4-BE49-F238E27FC236}">
                  <a16:creationId xmlns:a16="http://schemas.microsoft.com/office/drawing/2014/main" id="{5FE0860F-4180-A4DC-6FCA-6EA90127F285}"/>
                </a:ext>
              </a:extLst>
            </p:cNvPr>
            <p:cNvSpPr/>
            <p:nvPr/>
          </p:nvSpPr>
          <p:spPr>
            <a:xfrm>
              <a:off x="4227438" y="5130576"/>
              <a:ext cx="1153082" cy="1153082"/>
            </a:xfrm>
            <a:prstGeom prst="roundRect">
              <a:avLst>
                <a:gd name="adj" fmla="val 7633"/>
              </a:avLst>
            </a:prstGeom>
            <a:solidFill>
              <a:srgbClr val="F4F9FC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337A2587-DBC8-64FC-14AF-4D0727B73398}"/>
              </a:ext>
            </a:extLst>
          </p:cNvPr>
          <p:cNvGrpSpPr/>
          <p:nvPr/>
        </p:nvGrpSpPr>
        <p:grpSpPr>
          <a:xfrm>
            <a:off x="483572" y="4933493"/>
            <a:ext cx="3146772" cy="1459978"/>
            <a:chOff x="2393801" y="4977128"/>
            <a:chExt cx="3146772" cy="1459978"/>
          </a:xfrm>
        </p:grpSpPr>
        <p:sp>
          <p:nvSpPr>
            <p:cNvPr id="46" name="Скругленный прямоугольник 45">
              <a:extLst>
                <a:ext uri="{FF2B5EF4-FFF2-40B4-BE49-F238E27FC236}">
                  <a16:creationId xmlns:a16="http://schemas.microsoft.com/office/drawing/2014/main" id="{DB9718A9-22EE-2179-77D4-8D59B993B7EF}"/>
                </a:ext>
              </a:extLst>
            </p:cNvPr>
            <p:cNvSpPr/>
            <p:nvPr/>
          </p:nvSpPr>
          <p:spPr>
            <a:xfrm>
              <a:off x="2393801" y="4977128"/>
              <a:ext cx="3146772" cy="1459978"/>
            </a:xfrm>
            <a:prstGeom prst="roundRect">
              <a:avLst>
                <a:gd name="adj" fmla="val 10449"/>
              </a:avLst>
            </a:prstGeom>
            <a:gradFill>
              <a:gsLst>
                <a:gs pos="24000">
                  <a:srgbClr val="73D9FB">
                    <a:alpha val="84314"/>
                  </a:srgbClr>
                </a:gs>
                <a:gs pos="85000">
                  <a:srgbClr val="FCC7DD">
                    <a:alpha val="0"/>
                  </a:srgbClr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08000" bIns="0" rtlCol="0" anchor="t" anchorCtr="0"/>
            <a:lstStyle/>
            <a:p>
              <a:pPr>
                <a:spcAft>
                  <a:spcPts val="600"/>
                </a:spcAft>
              </a:pPr>
              <a:r>
                <a:rPr lang="ru-RU" sz="1600" b="1" dirty="0">
                  <a:solidFill>
                    <a:schemeClr val="tx1"/>
                  </a:solidFill>
                  <a:latin typeface="SB Sans Text" panose="020B0503040504020204" pitchFamily="34" charset="0"/>
                  <a:cs typeface="SB Sans Text" panose="020B0503040504020204" pitchFamily="34" charset="0"/>
                </a:rPr>
                <a:t>Сбер</a:t>
              </a:r>
              <a:r>
                <a:rPr lang="en-US" sz="1600" b="1" dirty="0">
                  <a:solidFill>
                    <a:schemeClr val="tx1"/>
                  </a:solidFill>
                  <a:latin typeface="SB Sans Text" panose="020B0503040504020204" pitchFamily="34" charset="0"/>
                  <a:cs typeface="SB Sans Text" panose="020B0503040504020204" pitchFamily="34" charset="0"/>
                </a:rPr>
                <a:t>Kids</a:t>
              </a:r>
              <a:endParaRPr lang="ru-RU" sz="1600" b="1" dirty="0">
                <a:solidFill>
                  <a:schemeClr val="tx1"/>
                </a:solidFill>
                <a:latin typeface="SB Sans Text" panose="020B0503040504020204" pitchFamily="34" charset="0"/>
                <a:cs typeface="SB Sans Text" panose="020B0503040504020204" pitchFamily="34" charset="0"/>
              </a:endParaRPr>
            </a:p>
            <a:p>
              <a: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Установи ребенку</a:t>
              </a:r>
              <a:b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</a:br>
              <a: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приложение</a:t>
              </a:r>
              <a:b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</a:br>
              <a: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Сбер</a:t>
              </a:r>
              <a:r>
                <a:rPr lang="en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Kids </a:t>
              </a:r>
              <a: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–</a:t>
              </a:r>
              <a:r>
                <a:rPr lang="en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 </a:t>
              </a:r>
              <a: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с ним</a:t>
              </a:r>
              <a:b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</a:br>
              <a:r>
                <a:rPr lang="ru-RU" sz="1200" dirty="0">
                  <a:solidFill>
                    <a:schemeClr val="tx1"/>
                  </a:solidFill>
                  <a:latin typeface="SB Sans Text Light" panose="020B0303040504020204" pitchFamily="34" charset="0"/>
                  <a:cs typeface="SB Sans Text Light" panose="020B0303040504020204" pitchFamily="34" charset="0"/>
                </a:rPr>
                <a:t>еще удобнее!</a:t>
              </a:r>
              <a:endParaRPr lang="en-US" sz="1200" dirty="0">
                <a:solidFill>
                  <a:schemeClr val="tx1"/>
                </a:solidFill>
                <a:latin typeface="SB Sans Text Light" panose="020B0303040504020204" pitchFamily="34" charset="0"/>
                <a:cs typeface="SB Sans Text Light" panose="020B0303040504020204" pitchFamily="34" charset="0"/>
              </a:endParaRPr>
            </a:p>
          </p:txBody>
        </p:sp>
        <p:sp>
          <p:nvSpPr>
            <p:cNvPr id="47" name="Скругленный прямоугольник 46">
              <a:extLst>
                <a:ext uri="{FF2B5EF4-FFF2-40B4-BE49-F238E27FC236}">
                  <a16:creationId xmlns:a16="http://schemas.microsoft.com/office/drawing/2014/main" id="{9E1836E3-1F66-0722-6750-D821D42946AD}"/>
                </a:ext>
              </a:extLst>
            </p:cNvPr>
            <p:cNvSpPr/>
            <p:nvPr/>
          </p:nvSpPr>
          <p:spPr>
            <a:xfrm>
              <a:off x="4227438" y="5130576"/>
              <a:ext cx="1153082" cy="1153082"/>
            </a:xfrm>
            <a:prstGeom prst="roundRect">
              <a:avLst>
                <a:gd name="adj" fmla="val 7633"/>
              </a:avLst>
            </a:prstGeom>
            <a:solidFill>
              <a:srgbClr val="F4F9FC"/>
            </a:solidFill>
            <a:ln w="63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ctr"/>
            <a:lstStyle/>
            <a:p>
              <a:pPr algn="ctr"/>
              <a:endParaRPr lang="ru-RU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D14BD4C-0EBF-D06B-DB68-7B9C7D470A8C}"/>
              </a:ext>
            </a:extLst>
          </p:cNvPr>
          <p:cNvSpPr txBox="1"/>
          <p:nvPr/>
        </p:nvSpPr>
        <p:spPr>
          <a:xfrm>
            <a:off x="473326" y="1598794"/>
            <a:ext cx="4359179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Aft>
                <a:spcPts val="1800"/>
              </a:spcAft>
              <a:defRPr/>
            </a:pPr>
            <a:r>
              <a:rPr lang="ru-RU" sz="1600" b="1" dirty="0">
                <a:latin typeface="SB Sans Text Semibold" panose="020B0503040504020204" pitchFamily="34" charset="0"/>
                <a:cs typeface="SB Sans Text Semibold" panose="020B0503040504020204" pitchFamily="34" charset="0"/>
              </a:rPr>
              <a:t>Плюсы Детской </a:t>
            </a:r>
            <a:r>
              <a:rPr lang="ru-RU" sz="1600" b="1" dirty="0" err="1">
                <a:latin typeface="SB Sans Text Semibold" panose="020B0503040504020204" pitchFamily="34" charset="0"/>
                <a:cs typeface="SB Sans Text Semibold" panose="020B0503040504020204" pitchFamily="34" charset="0"/>
              </a:rPr>
              <a:t>СберКарты</a:t>
            </a:r>
            <a:r>
              <a:rPr lang="ru-RU" sz="1600" b="1" dirty="0">
                <a:latin typeface="SB Sans Text Semibold" panose="020B0503040504020204" pitchFamily="34" charset="0"/>
                <a:cs typeface="SB Sans Text Semibold" panose="020B0503040504020204" pitchFamily="34" charset="0"/>
              </a:rPr>
              <a:t>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CBA661-1F58-92C8-DD04-1DE5285C21E5}"/>
              </a:ext>
            </a:extLst>
          </p:cNvPr>
          <p:cNvSpPr txBox="1"/>
          <p:nvPr/>
        </p:nvSpPr>
        <p:spPr>
          <a:xfrm>
            <a:off x="10291231" y="1499156"/>
            <a:ext cx="169017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>
                <a:latin typeface="SB Sans Text Semibold" panose="020B0503040504020204" pitchFamily="34" charset="0"/>
                <a:cs typeface="SB Sans Text Semibold" panose="020B0503040504020204" pitchFamily="34" charset="0"/>
              </a:rPr>
              <a:t>Закажи онлайн</a:t>
            </a:r>
          </a:p>
        </p:txBody>
      </p:sp>
      <p:sp>
        <p:nvSpPr>
          <p:cNvPr id="11" name="Дуга 10">
            <a:extLst>
              <a:ext uri="{FF2B5EF4-FFF2-40B4-BE49-F238E27FC236}">
                <a16:creationId xmlns:a16="http://schemas.microsoft.com/office/drawing/2014/main" id="{1221CBB4-6C3F-CC06-674D-6F6825CFA8A8}"/>
              </a:ext>
            </a:extLst>
          </p:cNvPr>
          <p:cNvSpPr/>
          <p:nvPr/>
        </p:nvSpPr>
        <p:spPr bwMode="auto">
          <a:xfrm rot="7840284">
            <a:off x="10641730" y="909211"/>
            <a:ext cx="902121" cy="1132160"/>
          </a:xfrm>
          <a:prstGeom prst="arc">
            <a:avLst/>
          </a:prstGeom>
          <a:ln w="19050" cap="flat" cmpd="sng" algn="ctr">
            <a:solidFill>
              <a:srgbClr val="004048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626F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5E329F1-4B92-A63E-D8F6-8A328F9341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44" t="10177" r="61681" b="52812"/>
          <a:stretch/>
        </p:blipFill>
        <p:spPr bwMode="auto">
          <a:xfrm rot="21360926">
            <a:off x="6395509" y="1058096"/>
            <a:ext cx="2012695" cy="2353404"/>
          </a:xfrm>
          <a:prstGeom prst="rect">
            <a:avLst/>
          </a:prstGeom>
        </p:spPr>
      </p:pic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AA474E81-D4FA-7CC6-3F0A-5B270765EEAB}"/>
              </a:ext>
            </a:extLst>
          </p:cNvPr>
          <p:cNvSpPr/>
          <p:nvPr/>
        </p:nvSpPr>
        <p:spPr bwMode="auto">
          <a:xfrm rot="21285597">
            <a:off x="6362585" y="6295591"/>
            <a:ext cx="1961037" cy="326228"/>
          </a:xfrm>
          <a:prstGeom prst="roundRect">
            <a:avLst>
              <a:gd name="adj" fmla="val 13926"/>
            </a:avLst>
          </a:prstGeom>
          <a:gradFill flip="none" rotWithShape="1">
            <a:gsLst>
              <a:gs pos="15000">
                <a:srgbClr val="B58CC6"/>
              </a:gs>
              <a:gs pos="88000">
                <a:srgbClr val="FC8F3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  <a:latin typeface="SB Sans Text" panose="020B0503040504020204" pitchFamily="34" charset="0"/>
                <a:cs typeface="SB Sans Text" panose="020B0503040504020204" pitchFamily="34" charset="0"/>
              </a:rPr>
              <a:t>SBER7289ZP_162</a:t>
            </a:r>
            <a:endParaRPr lang="ru-RU" sz="1400" b="1" u="none" strike="noStrike" dirty="0">
              <a:solidFill>
                <a:schemeClr val="bg1"/>
              </a:solidFill>
              <a:effectLst/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D5FE6373-0235-F195-DBA6-49412FB61704}"/>
              </a:ext>
            </a:extLst>
          </p:cNvPr>
          <p:cNvSpPr/>
          <p:nvPr/>
        </p:nvSpPr>
        <p:spPr bwMode="auto">
          <a:xfrm rot="21285597">
            <a:off x="9500387" y="6295591"/>
            <a:ext cx="1961037" cy="326228"/>
          </a:xfrm>
          <a:prstGeom prst="roundRect">
            <a:avLst>
              <a:gd name="adj" fmla="val 13926"/>
            </a:avLst>
          </a:prstGeom>
          <a:gradFill flip="none" rotWithShape="1">
            <a:gsLst>
              <a:gs pos="15000">
                <a:srgbClr val="E34F6D"/>
              </a:gs>
              <a:gs pos="75000">
                <a:srgbClr val="FC8F3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  <a:latin typeface="SB Sans Text" panose="020B0503040504020204" pitchFamily="34" charset="0"/>
                <a:cs typeface="SB Sans Text" panose="020B0503040504020204" pitchFamily="34" charset="0"/>
              </a:rPr>
              <a:t>ZP-162</a:t>
            </a:r>
            <a:endParaRPr lang="ru-RU" sz="1400" b="1" u="none" strike="noStrike" dirty="0">
              <a:solidFill>
                <a:schemeClr val="bg1"/>
              </a:solidFill>
              <a:effectLst/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  <p:sp>
        <p:nvSpPr>
          <p:cNvPr id="61" name="Скругленный прямоугольник 60">
            <a:extLst>
              <a:ext uri="{FF2B5EF4-FFF2-40B4-BE49-F238E27FC236}">
                <a16:creationId xmlns:a16="http://schemas.microsoft.com/office/drawing/2014/main" id="{067616CB-15CE-7BB6-D37B-55BCBF3C3966}"/>
              </a:ext>
            </a:extLst>
          </p:cNvPr>
          <p:cNvSpPr/>
          <p:nvPr/>
        </p:nvSpPr>
        <p:spPr bwMode="auto">
          <a:xfrm>
            <a:off x="10623531" y="340369"/>
            <a:ext cx="1090005" cy="1090005"/>
          </a:xfrm>
          <a:prstGeom prst="roundRect">
            <a:avLst>
              <a:gd name="adj" fmla="val 15259"/>
            </a:avLst>
          </a:prstGeom>
          <a:solidFill>
            <a:srgbClr val="F4F9FC"/>
          </a:solidFill>
          <a:ln w="6350">
            <a:noFill/>
          </a:ln>
          <a:effectLst>
            <a:outerShdw blurRad="93397" dist="38100" dir="8100000" algn="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ru-RU" b="1" dirty="0">
              <a:solidFill>
                <a:schemeClr val="tx1"/>
              </a:solidFill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  <p:sp>
        <p:nvSpPr>
          <p:cNvPr id="66" name="Скругленный прямоугольник 65">
            <a:extLst>
              <a:ext uri="{FF2B5EF4-FFF2-40B4-BE49-F238E27FC236}">
                <a16:creationId xmlns:a16="http://schemas.microsoft.com/office/drawing/2014/main" id="{54C8239D-0C72-27EF-53C2-8B89B3B6FE33}"/>
              </a:ext>
            </a:extLst>
          </p:cNvPr>
          <p:cNvSpPr/>
          <p:nvPr/>
        </p:nvSpPr>
        <p:spPr bwMode="auto">
          <a:xfrm>
            <a:off x="10712212" y="436446"/>
            <a:ext cx="912641" cy="912641"/>
          </a:xfrm>
          <a:prstGeom prst="roundRect">
            <a:avLst>
              <a:gd name="adj" fmla="val 10175"/>
            </a:avLst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SB Sans Text" panose="020B0503040504020204" pitchFamily="34" charset="0"/>
                <a:cs typeface="SB Sans Text" panose="020B0503040504020204" pitchFamily="34" charset="0"/>
              </a:rPr>
              <a:t>QR</a:t>
            </a:r>
            <a:endParaRPr lang="ru-RU" b="1" dirty="0">
              <a:solidFill>
                <a:schemeClr val="tx1"/>
              </a:solidFill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  <p:sp>
        <p:nvSpPr>
          <p:cNvPr id="69" name="Скругленный прямоугольник 68">
            <a:extLst>
              <a:ext uri="{FF2B5EF4-FFF2-40B4-BE49-F238E27FC236}">
                <a16:creationId xmlns:a16="http://schemas.microsoft.com/office/drawing/2014/main" id="{63556131-E4AB-45ED-E7B2-19F454DD1E48}"/>
              </a:ext>
            </a:extLst>
          </p:cNvPr>
          <p:cNvSpPr/>
          <p:nvPr/>
        </p:nvSpPr>
        <p:spPr bwMode="auto">
          <a:xfrm>
            <a:off x="10631215" y="5189853"/>
            <a:ext cx="975545" cy="975545"/>
          </a:xfrm>
          <a:prstGeom prst="roundRect">
            <a:avLst>
              <a:gd name="adj" fmla="val 2562"/>
            </a:avLst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en-US" b="1" dirty="0">
                <a:solidFill>
                  <a:srgbClr val="ED9A6B"/>
                </a:solidFill>
                <a:latin typeface="SB Sans Text" panose="020B0503040504020204" pitchFamily="34" charset="0"/>
                <a:cs typeface="SB Sans Text" panose="020B0503040504020204" pitchFamily="34" charset="0"/>
              </a:rPr>
              <a:t>QR</a:t>
            </a:r>
            <a:endParaRPr lang="ru-RU" b="1" dirty="0">
              <a:solidFill>
                <a:srgbClr val="ED9A6B"/>
              </a:solidFill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  <p:sp>
        <p:nvSpPr>
          <p:cNvPr id="70" name="Скругленный прямоугольник 69">
            <a:extLst>
              <a:ext uri="{FF2B5EF4-FFF2-40B4-BE49-F238E27FC236}">
                <a16:creationId xmlns:a16="http://schemas.microsoft.com/office/drawing/2014/main" id="{00ABC7AB-573B-63A0-F3A5-9ED67E4C39A3}"/>
              </a:ext>
            </a:extLst>
          </p:cNvPr>
          <p:cNvSpPr/>
          <p:nvPr/>
        </p:nvSpPr>
        <p:spPr bwMode="auto">
          <a:xfrm>
            <a:off x="2405977" y="5181697"/>
            <a:ext cx="975545" cy="975545"/>
          </a:xfrm>
          <a:prstGeom prst="roundRect">
            <a:avLst>
              <a:gd name="adj" fmla="val 2562"/>
            </a:avLst>
          </a:prstGeom>
          <a:blipFill>
            <a:blip r:embed="rId9"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endParaRPr lang="ru-RU" b="1" dirty="0">
              <a:solidFill>
                <a:srgbClr val="73D9FB"/>
              </a:solidFill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  <p:sp>
        <p:nvSpPr>
          <p:cNvPr id="6" name="Дуга 5">
            <a:extLst>
              <a:ext uri="{FF2B5EF4-FFF2-40B4-BE49-F238E27FC236}">
                <a16:creationId xmlns:a16="http://schemas.microsoft.com/office/drawing/2014/main" id="{D3851B64-3D38-B551-4CE1-F08DBD3ADB50}"/>
              </a:ext>
            </a:extLst>
          </p:cNvPr>
          <p:cNvSpPr/>
          <p:nvPr/>
        </p:nvSpPr>
        <p:spPr bwMode="auto">
          <a:xfrm rot="13759716" flipH="1">
            <a:off x="1265378" y="5099692"/>
            <a:ext cx="992303" cy="1245778"/>
          </a:xfrm>
          <a:prstGeom prst="arc">
            <a:avLst/>
          </a:prstGeom>
          <a:ln w="19050" cap="flat" cmpd="sng" algn="ctr">
            <a:solidFill>
              <a:srgbClr val="004048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626F"/>
              </a:solidFill>
            </a:endParaRP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3BE2410D-0EC7-FE6D-1760-4F56860A20D7}"/>
              </a:ext>
            </a:extLst>
          </p:cNvPr>
          <p:cNvSpPr/>
          <p:nvPr/>
        </p:nvSpPr>
        <p:spPr bwMode="auto">
          <a:xfrm rot="21285597">
            <a:off x="4017091" y="5691820"/>
            <a:ext cx="1326711" cy="518618"/>
          </a:xfrm>
          <a:prstGeom prst="roundRect">
            <a:avLst>
              <a:gd name="adj" fmla="val 13926"/>
            </a:avLst>
          </a:prstGeom>
          <a:gradFill flip="none" rotWithShape="1">
            <a:gsLst>
              <a:gs pos="0">
                <a:srgbClr val="D5A6E8"/>
              </a:gs>
              <a:gs pos="47000">
                <a:srgbClr val="E34F6D"/>
              </a:gs>
              <a:gs pos="76000">
                <a:srgbClr val="FC8F3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SB Sans Text" panose="020B0503040504020204" pitchFamily="34" charset="0"/>
                <a:cs typeface="SB Sans Text" panose="020B0503040504020204" pitchFamily="34" charset="0"/>
              </a:rPr>
              <a:t>ДО</a:t>
            </a:r>
            <a:r>
              <a:rPr lang="ru-RU" sz="2400" b="1" dirty="0">
                <a:solidFill>
                  <a:schemeClr val="bg1"/>
                </a:solidFill>
                <a:latin typeface="SB Sans Text" panose="020B0503040504020204" pitchFamily="34" charset="0"/>
                <a:cs typeface="SB Sans Text" panose="020B0503040504020204" pitchFamily="34" charset="0"/>
              </a:rPr>
              <a:t> 25</a:t>
            </a:r>
            <a:r>
              <a:rPr lang="en-US" sz="2400" b="1" dirty="0">
                <a:solidFill>
                  <a:schemeClr val="bg1"/>
                </a:solidFill>
                <a:latin typeface="SB Sans Text" panose="020B0503040504020204" pitchFamily="34" charset="0"/>
                <a:cs typeface="SB Sans Text" panose="020B0503040504020204" pitchFamily="34" charset="0"/>
              </a:rPr>
              <a:t>%</a:t>
            </a:r>
            <a:endParaRPr lang="ru-RU" sz="2400" b="1" u="none" strike="noStrike" dirty="0">
              <a:solidFill>
                <a:schemeClr val="bg1"/>
              </a:solidFill>
              <a:effectLst/>
              <a:latin typeface="SB Sans Text" panose="020B0503040504020204" pitchFamily="34" charset="0"/>
              <a:cs typeface="SB Sans Text" panose="020B0503040504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126" y="91352"/>
            <a:ext cx="1447800" cy="1447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258" y="5071141"/>
            <a:ext cx="1134749" cy="11347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056" y="5115242"/>
            <a:ext cx="1096167" cy="1096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0009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1733</TotalTime>
  <Words>134</Words>
  <Application>Microsoft Office PowerPoint</Application>
  <DocSecurity>0</DocSecurity>
  <PresentationFormat>Широкоэкранный</PresentationFormat>
  <Paragraphs>30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9" baseType="lpstr">
      <vt:lpstr>SB Sans Text Light</vt:lpstr>
      <vt:lpstr>SB Sans Display</vt:lpstr>
      <vt:lpstr>SB Sans Text Semibold</vt:lpstr>
      <vt:lpstr>SB Sans Text</vt:lpstr>
      <vt:lpstr>Arial</vt:lpstr>
      <vt:lpstr>Calibri Light</vt:lpstr>
      <vt:lpstr>Calibri</vt:lpstr>
      <vt:lpstr>Тема Office</vt:lpstr>
      <vt:lpstr>Детская СберКарта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Детская СберКарта — это удобно</dc:title>
  <dc:subject/>
  <dc:creator>Данилов Антон Александрович</dc:creator>
  <cp:keywords/>
  <dc:description/>
  <cp:lastModifiedBy>Магомедова Юлия Сергеевна</cp:lastModifiedBy>
  <cp:revision>153</cp:revision>
  <dcterms:created xsi:type="dcterms:W3CDTF">2024-06-03T08:25:12Z</dcterms:created>
  <dcterms:modified xsi:type="dcterms:W3CDTF">2025-08-11T09:46:14Z</dcterms:modified>
  <cp:category/>
  <dc:identifier/>
  <cp:contentStatus/>
  <dc:language/>
  <cp:version/>
</cp:coreProperties>
</file>